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13" r:id="rId1"/>
  </p:sldMasterIdLst>
  <p:notesMasterIdLst>
    <p:notesMasterId r:id="rId6"/>
  </p:notesMasterIdLst>
  <p:handoutMasterIdLst>
    <p:handoutMasterId r:id="rId7"/>
  </p:handoutMasterIdLst>
  <p:sldIdLst>
    <p:sldId id="881" r:id="rId2"/>
    <p:sldId id="882" r:id="rId3"/>
    <p:sldId id="884" r:id="rId4"/>
    <p:sldId id="883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FF66CC"/>
    <a:srgbClr val="66FFCC"/>
    <a:srgbClr val="FFFF66"/>
    <a:srgbClr val="FFCCFF"/>
    <a:srgbClr val="99FF33"/>
    <a:srgbClr val="E6E6E6"/>
    <a:srgbClr val="66FF33"/>
    <a:srgbClr val="9900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佈景主題樣式 2 - 輔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深色樣式 1 - 輔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386" autoAdjust="0"/>
    <p:restoredTop sz="86388" autoAdjust="0"/>
  </p:normalViewPr>
  <p:slideViewPr>
    <p:cSldViewPr>
      <p:cViewPr varScale="1">
        <p:scale>
          <a:sx n="88" d="100"/>
          <a:sy n="88" d="100"/>
        </p:scale>
        <p:origin x="-1613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5659" cy="496331"/>
          </a:xfrm>
          <a:prstGeom prst="rect">
            <a:avLst/>
          </a:prstGeom>
        </p:spPr>
        <p:txBody>
          <a:bodyPr vert="horz" lIns="91381" tIns="45689" rIns="91381" bIns="4568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4" y="3"/>
            <a:ext cx="2945659" cy="496331"/>
          </a:xfrm>
          <a:prstGeom prst="rect">
            <a:avLst/>
          </a:prstGeom>
        </p:spPr>
        <p:txBody>
          <a:bodyPr vert="horz" lIns="91381" tIns="45689" rIns="91381" bIns="45689" rtlCol="0"/>
          <a:lstStyle>
            <a:lvl1pPr algn="r">
              <a:defRPr sz="1200"/>
            </a:lvl1pPr>
          </a:lstStyle>
          <a:p>
            <a:fld id="{5C4BA50B-8A6A-4EC1-9A0D-D29F02A84983}" type="datetimeFigureOut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3" y="9428585"/>
            <a:ext cx="2945659" cy="496331"/>
          </a:xfrm>
          <a:prstGeom prst="rect">
            <a:avLst/>
          </a:prstGeom>
        </p:spPr>
        <p:txBody>
          <a:bodyPr vert="horz" lIns="91381" tIns="45689" rIns="91381" bIns="4568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lIns="91381" tIns="45689" rIns="91381" bIns="45689" rtlCol="0" anchor="b"/>
          <a:lstStyle>
            <a:lvl1pPr algn="r">
              <a:defRPr sz="1200"/>
            </a:lvl1pPr>
          </a:lstStyle>
          <a:p>
            <a:fld id="{6F651105-3CA5-42EE-8BBE-F26D2E25A0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97558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5659" cy="496331"/>
          </a:xfrm>
          <a:prstGeom prst="rect">
            <a:avLst/>
          </a:prstGeom>
        </p:spPr>
        <p:txBody>
          <a:bodyPr vert="horz" lIns="91381" tIns="45689" rIns="91381" bIns="4568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3"/>
            <a:ext cx="2945659" cy="496331"/>
          </a:xfrm>
          <a:prstGeom prst="rect">
            <a:avLst/>
          </a:prstGeom>
        </p:spPr>
        <p:txBody>
          <a:bodyPr vert="horz" lIns="91381" tIns="45689" rIns="91381" bIns="45689" rtlCol="0"/>
          <a:lstStyle>
            <a:lvl1pPr algn="r">
              <a:defRPr sz="1200"/>
            </a:lvl1pPr>
          </a:lstStyle>
          <a:p>
            <a:fld id="{E8FCF0AF-AF3D-47AE-8031-89F462F5F051}" type="datetimeFigureOut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1" tIns="45689" rIns="91381" bIns="4568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8"/>
          </a:xfrm>
          <a:prstGeom prst="rect">
            <a:avLst/>
          </a:prstGeom>
        </p:spPr>
        <p:txBody>
          <a:bodyPr vert="horz" lIns="91381" tIns="45689" rIns="91381" bIns="45689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6331"/>
          </a:xfrm>
          <a:prstGeom prst="rect">
            <a:avLst/>
          </a:prstGeom>
        </p:spPr>
        <p:txBody>
          <a:bodyPr vert="horz" lIns="91381" tIns="45689" rIns="91381" bIns="4568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lIns="91381" tIns="45689" rIns="91381" bIns="45689" rtlCol="0" anchor="b"/>
          <a:lstStyle>
            <a:lvl1pPr algn="r">
              <a:defRPr sz="1200"/>
            </a:lvl1pPr>
          </a:lstStyle>
          <a:p>
            <a:fld id="{68A1C54B-2D57-403C-AE77-A3F936ADEA7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64721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F383-9352-4168-B35D-E818329C252D}" type="datetime1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AD7E-2F79-4D32-B5F4-7F83A6E79C25}" type="slidenum">
              <a:rPr lang="zh-TW" altLang="en-US" smtClean="0"/>
              <a:pPr/>
              <a:t>‹#›</a:t>
            </a:fld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4932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4E56-BA89-45C8-BFC8-529D970625CB}" type="datetime1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AD7E-2F79-4D32-B5F4-7F83A6E79C2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375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28AF-3645-48B9-86D6-36EC06F4589C}" type="datetime1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AD7E-2F79-4D32-B5F4-7F83A6E79C2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6238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6740-32C9-4894-94C0-79034E901A08}" type="datetime1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AD7E-2F79-4D32-B5F4-7F83A6E79C2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3055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BFCD-E6DF-4B7A-A03C-E9F9DFF00263}" type="datetime1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AD7E-2F79-4D32-B5F4-7F83A6E79C2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9520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0C8AD-DBE7-4F43-B13E-64FC5646E3E2}" type="datetime1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AD7E-2F79-4D32-B5F4-7F83A6E79C2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1772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684EA-3C78-406D-8C0E-D16CA054356D}" type="datetime1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AD7E-2F79-4D32-B5F4-7F83A6E79C2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552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32E6-4213-4C68-9F93-BDA61870F881}" type="datetime1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AD7E-2F79-4D32-B5F4-7F83A6E79C25}" type="slidenum">
              <a:rPr lang="zh-TW" altLang="en-US" smtClean="0"/>
              <a:pPr/>
              <a:t>‹#›</a:t>
            </a:fld>
            <a:endParaRPr lang="zh-TW" altLang="en-US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215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05A9-5448-474A-82D7-F283B639B577}" type="datetime1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AD7E-2F79-4D32-B5F4-7F83A6E79C25}" type="slidenum">
              <a:rPr lang="zh-TW" altLang="en-US" smtClean="0"/>
              <a:pPr/>
              <a:t>‹#›</a:t>
            </a:fld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4361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3C2B-8A4C-4202-9132-4320C1A6CCEF}" type="datetime1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AD7E-2F79-4D32-B5F4-7F83A6E79C2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1955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0282-77B3-4FDE-B823-7C291E1EF59A}" type="datetime1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AD7E-2F79-4D32-B5F4-7F83A6E79C25}" type="slidenum">
              <a:rPr lang="zh-TW" altLang="en-US" smtClean="0"/>
              <a:pPr/>
              <a:t>‹#›</a:t>
            </a:fld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6982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C2F8C8E-9D19-4AAE-AFCF-E40E951E13CE}" type="datetime1">
              <a:rPr lang="zh-TW" altLang="en-US" smtClean="0"/>
              <a:pPr/>
              <a:t>2018/12/14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FAD7E-2F79-4D32-B5F4-7F83A6E79C2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4399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drug.moj.gov.tw/mp-4.html" TargetMode="External"/><Relationship Id="rId2" Type="http://schemas.openxmlformats.org/officeDocument/2006/relationships/hyperlink" Target="http://enc.moe.edu.tw/EbookLi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oe.tn.edu.tw/boe/wSite/ct?xItem=6305&amp;ctNode=414&amp;mp=22&amp;idPath=405_414" TargetMode="External"/><Relationship Id="rId4" Type="http://schemas.openxmlformats.org/officeDocument/2006/relationships/hyperlink" Target="https://www.fda.gov.tw/TC/site.aspx?sid=995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方塊 11"/>
          <p:cNvSpPr txBox="1"/>
          <p:nvPr/>
        </p:nvSpPr>
        <p:spPr>
          <a:xfrm>
            <a:off x="142844" y="980728"/>
            <a:ext cx="896751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一、反毒推動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●防止學生好奇誤用，教導學生選擇健康之行為及健康的生活型態，並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培養正當休閒娛樂，避免接觸易染毒之環境。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●提升學校人員及家長防毒意識及必要支援，以建構綿密防護網絡。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●積極找出有用藥之虞的高風險學生或已用藥的個案，提供輔導介入措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施，改善心理或行為適應問題，避免接觸毒品或繼續用藥。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●與轄區檢警合作降低毒品的可及性，了解藥物濫用產生之不良影響，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教導學生拒絕毒品之技能。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7956376" y="622802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034" y="3929066"/>
            <a:ext cx="4052481" cy="2286016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6314" y="3929066"/>
            <a:ext cx="3955310" cy="228601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2096460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方塊 11"/>
          <p:cNvSpPr txBox="1"/>
          <p:nvPr/>
        </p:nvSpPr>
        <p:spPr>
          <a:xfrm>
            <a:off x="142844" y="980728"/>
            <a:ext cx="896751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、繪本緣由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●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因應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行政院新世代反毒策略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「結合民間團體及家長會，培訓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校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園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防毒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守門員種子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師資及宣導志工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故事媽媽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，入班宣導」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之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行動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方案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，編製在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地化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反毒繪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本，期結合學校現有閱讀志工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擴大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本市反毒宣導能量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●本繪本結合在地文史，藉由動物角色演繹本市重點作為，並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於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故事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中呈現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毒品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危害，最後以拒毒八招教導學生自我保護，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搭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配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繪本所製作之桌遊，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以趣事拉進與學生距離，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味性卡牌對抗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方式，讓學生於遊戲中學習反毒概念及如何拒絕，以在地化故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桌遊呈現方式跳脫生硬毒品知識，及家長講故事多一份生動與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親切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，結合家長能量，拓展至社區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7956376" y="622802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6460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方塊 11"/>
          <p:cNvSpPr txBox="1"/>
          <p:nvPr/>
        </p:nvSpPr>
        <p:spPr>
          <a:xfrm>
            <a:off x="142844" y="980728"/>
            <a:ext cx="896751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三、目標及宣導做法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●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本次運用開發反毒繪本及教具並培訓國中、小種子教師及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故事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媽媽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家長志工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返校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後擔任反毒繪本宣導講師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●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宣導目標：</a:t>
            </a:r>
            <a:r>
              <a:rPr lang="en-US" altLang="zh-TW" sz="2400" b="1" u="sng" dirty="0" smtClean="0">
                <a:latin typeface="標楷體" pitchFamily="65" charset="-120"/>
                <a:ea typeface="標楷體" pitchFamily="65" charset="-120"/>
              </a:rPr>
              <a:t>108</a:t>
            </a:r>
            <a:r>
              <a:rPr lang="zh-TW" altLang="en-US" sz="2400" b="1" u="sng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400" b="1" u="sng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2400" b="1" u="sng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b="1" u="sng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2400" b="1" u="sng" dirty="0" smtClean="0">
                <a:latin typeface="標楷體" pitchFamily="65" charset="-120"/>
                <a:ea typeface="標楷體" pitchFamily="65" charset="-120"/>
              </a:rPr>
              <a:t>日前，國中、小學</a:t>
            </a:r>
            <a:r>
              <a:rPr lang="zh-TW" altLang="en-US" sz="2400" b="1" u="sng" dirty="0" smtClean="0">
                <a:latin typeface="標楷體" pitchFamily="65" charset="-120"/>
                <a:ea typeface="標楷體" pitchFamily="65" charset="-120"/>
              </a:rPr>
              <a:t>入班</a:t>
            </a:r>
            <a:r>
              <a:rPr lang="zh-TW" altLang="en-US" sz="2400" b="1" u="sng" dirty="0" smtClean="0">
                <a:latin typeface="標楷體" pitchFamily="65" charset="-120"/>
                <a:ea typeface="標楷體" pitchFamily="65" charset="-120"/>
              </a:rPr>
              <a:t>宣導班級數達</a:t>
            </a:r>
            <a:r>
              <a:rPr lang="en-US" altLang="zh-TW" sz="2400" b="1" u="sng" dirty="0" smtClean="0">
                <a:latin typeface="標楷體" pitchFamily="65" charset="-120"/>
                <a:ea typeface="標楷體" pitchFamily="65" charset="-120"/>
              </a:rPr>
              <a:t>50%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；</a:t>
            </a: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400" b="1" u="sng" dirty="0" smtClean="0">
                <a:latin typeface="標楷體" pitchFamily="65" charset="-120"/>
                <a:ea typeface="標楷體" pitchFamily="65" charset="-120"/>
              </a:rPr>
              <a:t>109</a:t>
            </a:r>
            <a:r>
              <a:rPr lang="zh-TW" altLang="en-US" sz="2400" b="1" u="sng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400" b="1" u="sng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2400" b="1" u="sng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b="1" u="sng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2400" b="1" u="sng" dirty="0" smtClean="0">
                <a:latin typeface="標楷體" pitchFamily="65" charset="-120"/>
                <a:ea typeface="標楷體" pitchFamily="65" charset="-120"/>
              </a:rPr>
              <a:t>日前</a:t>
            </a:r>
            <a:r>
              <a:rPr lang="zh-TW" altLang="en-US" sz="2400" b="1" u="sng" dirty="0" smtClean="0">
                <a:latin typeface="標楷體" pitchFamily="65" charset="-120"/>
                <a:ea typeface="標楷體" pitchFamily="65" charset="-120"/>
              </a:rPr>
              <a:t>完成入班宣導班級數達</a:t>
            </a:r>
            <a:r>
              <a:rPr lang="en-US" altLang="zh-TW" sz="2400" b="1" u="sng" dirty="0" smtClean="0">
                <a:latin typeface="標楷體" pitchFamily="65" charset="-120"/>
                <a:ea typeface="標楷體" pitchFamily="65" charset="-120"/>
              </a:rPr>
              <a:t>100%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●為達成上開目標，請學校運用「晨間時間」或「融入校內課程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」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等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方式，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入班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進行反毒繪本教學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●本局將於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108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年起定期以線上填報調查各校入班宣導進度情形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/>
          </a:p>
        </p:txBody>
      </p:sp>
      <p:sp>
        <p:nvSpPr>
          <p:cNvPr id="13" name="文字方塊 12"/>
          <p:cNvSpPr txBox="1"/>
          <p:nvPr/>
        </p:nvSpPr>
        <p:spPr>
          <a:xfrm>
            <a:off x="7956376" y="622802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6460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方塊 11"/>
          <p:cNvSpPr txBox="1"/>
          <p:nvPr/>
        </p:nvSpPr>
        <p:spPr>
          <a:xfrm>
            <a:off x="142844" y="980728"/>
            <a:ext cx="8967519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四、相關資源網站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●教育部防制學生藥物濫用資源網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\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文宣專區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\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電子書與教材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網址：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2"/>
              </a:rPr>
              <a:t>http://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2"/>
              </a:rPr>
              <a:t>enc.moe.edu.tw/EbookLis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●反毒大本營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法務部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網址：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3"/>
              </a:rPr>
              <a:t>https://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3"/>
              </a:rPr>
              <a:t>antidrug.moj.gov.tw/mp-4.html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●衛福部食品藥物管理署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\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業務專區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\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管制藥品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\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新興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濫用藥物資訊專區 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網址：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4"/>
              </a:rPr>
              <a:t>https://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hlinkClick r:id="rId4"/>
              </a:rPr>
              <a:t>www.fda.gov.tw/TC/site.aspx?sid=9958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●臺南市政府教育局防制學生藥物濫用專區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網址：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  <a:hlinkClick r:id="rId5"/>
              </a:rPr>
              <a:t>http://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hlinkClick r:id="rId5"/>
              </a:rPr>
              <a:t>boe.tn.edu.tw/boe/wSite/ct?xItem=6305&amp;ctNode=414&amp;mp=22&amp;idPath=405_414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7956376" y="622802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6460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TM02900688[[fn=面向]]</Template>
  <TotalTime>18238</TotalTime>
  <Words>531</Words>
  <Application>Microsoft Office PowerPoint</Application>
  <PresentationFormat>如螢幕大小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HDOfficeLightV0</vt:lpstr>
      <vt:lpstr>投影片 0</vt:lpstr>
      <vt:lpstr>投影片 1</vt:lpstr>
      <vt:lpstr>投影片 2</vt:lpstr>
      <vt:lpstr>投影片 3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周志和</dc:creator>
  <cp:lastModifiedBy>user</cp:lastModifiedBy>
  <cp:revision>1443</cp:revision>
  <cp:lastPrinted>2017-11-16T23:47:12Z</cp:lastPrinted>
  <dcterms:created xsi:type="dcterms:W3CDTF">2016-03-13T08:23:56Z</dcterms:created>
  <dcterms:modified xsi:type="dcterms:W3CDTF">2018-12-14T09:58:19Z</dcterms:modified>
</cp:coreProperties>
</file>