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96" r:id="rId3"/>
    <p:sldId id="257" r:id="rId4"/>
    <p:sldId id="258" r:id="rId5"/>
    <p:sldId id="259" r:id="rId6"/>
    <p:sldId id="266" r:id="rId7"/>
    <p:sldId id="267" r:id="rId8"/>
    <p:sldId id="268" r:id="rId9"/>
    <p:sldId id="269" r:id="rId10"/>
    <p:sldId id="290" r:id="rId11"/>
    <p:sldId id="291" r:id="rId12"/>
    <p:sldId id="292" r:id="rId13"/>
    <p:sldId id="294" r:id="rId14"/>
    <p:sldId id="295" r:id="rId15"/>
    <p:sldId id="293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97" r:id="rId25"/>
    <p:sldId id="298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78" r:id="rId35"/>
    <p:sldId id="289" r:id="rId3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676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11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5520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4307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651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5256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6958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2741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7807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9886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391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990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520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83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153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22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EC60A-D680-4656-AC3B-0C8104B52621}" type="datetimeFigureOut">
              <a:rPr lang="zh-TW" altLang="en-US" smtClean="0"/>
              <a:t>2018/12/27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E7FBD8F-94C9-464C-8B16-BA507352D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15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08532" y="2003612"/>
            <a:ext cx="8915399" cy="2262781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府城拒毒戰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/>
              <a:t>內容</a:t>
            </a:r>
            <a:r>
              <a:rPr lang="zh-TW" altLang="en-US" b="1" dirty="0" smtClean="0"/>
              <a:t>簡介</a:t>
            </a:r>
            <a:endParaRPr lang="zh-TW" altLang="en-US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08532" y="4867029"/>
            <a:ext cx="3659186" cy="574548"/>
          </a:xfrm>
        </p:spPr>
        <p:txBody>
          <a:bodyPr>
            <a:normAutofit/>
          </a:bodyPr>
          <a:lstStyle/>
          <a:p>
            <a:r>
              <a:rPr lang="zh-TW" altLang="en-US" sz="2400" b="1" dirty="0" smtClean="0"/>
              <a:t>報告人：山上國中 劉育志</a:t>
            </a:r>
            <a:endParaRPr lang="zh-TW" altLang="en-US" sz="2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547" y="-404660"/>
            <a:ext cx="4753484" cy="6653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20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226" y="1004046"/>
            <a:ext cx="7493502" cy="525834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68824" y="1108798"/>
            <a:ext cx="292940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引導</a:t>
            </a:r>
            <a:r>
              <a:rPr lang="en-US" altLang="zh-TW" sz="2800" b="1" dirty="0" smtClean="0">
                <a:solidFill>
                  <a:prstClr val="black"/>
                </a:solidFill>
              </a:rPr>
              <a:t>9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：</a:t>
            </a:r>
            <a:endParaRPr lang="en-US" altLang="zh-TW" sz="2800" b="1" dirty="0" smtClean="0">
              <a:solidFill>
                <a:prstClr val="black"/>
              </a:solidFill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</a:rPr>
              <a:t>鷲</a:t>
            </a:r>
            <a:r>
              <a:rPr lang="zh-TW" altLang="en-US" sz="2800" b="1" dirty="0">
                <a:solidFill>
                  <a:prstClr val="black"/>
                </a:solidFill>
              </a:rPr>
              <a:t>嶺，為</a:t>
            </a:r>
            <a:r>
              <a:rPr lang="zh-TW" altLang="en-US" sz="2800" b="1" dirty="0">
                <a:solidFill>
                  <a:srgbClr val="FF0000"/>
                </a:solidFill>
              </a:rPr>
              <a:t>臺灣臺南老城區內地勢最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高處</a:t>
            </a:r>
            <a:r>
              <a:rPr lang="en-US" altLang="zh-TW" sz="2400" b="1" dirty="0" smtClean="0"/>
              <a:t>(</a:t>
            </a:r>
            <a:r>
              <a:rPr lang="zh-TW" altLang="en-US" sz="2400" dirty="0"/>
              <a:t>位置約在</a:t>
            </a:r>
            <a:r>
              <a:rPr lang="zh-TW" altLang="en-US" sz="2400" dirty="0" smtClean="0"/>
              <a:t>現今湯德章紀念公園周邊</a:t>
            </a:r>
            <a:r>
              <a:rPr lang="en-US" altLang="zh-TW" sz="2400" b="1" dirty="0" smtClean="0"/>
              <a:t>)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，</a:t>
            </a:r>
            <a:r>
              <a:rPr lang="zh-TW" altLang="en-US" sz="2800" b="1" dirty="0">
                <a:solidFill>
                  <a:prstClr val="black"/>
                </a:solidFill>
              </a:rPr>
              <a:t>與崙仔頂、山川臺、山仔尾、赤崁、尖山、覆鼎金合稱為「府城七丘」或「鳳凰七丘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」。</a:t>
            </a:r>
            <a:endParaRPr lang="zh-TW" alt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866" y="1229032"/>
            <a:ext cx="7105092" cy="502555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58989" y="764909"/>
            <a:ext cx="35046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引導</a:t>
            </a:r>
            <a:r>
              <a:rPr lang="en-US" altLang="zh-TW" sz="2800" b="1" dirty="0" smtClean="0">
                <a:solidFill>
                  <a:prstClr val="black"/>
                </a:solidFill>
              </a:rPr>
              <a:t>10</a:t>
            </a:r>
          </a:p>
          <a:p>
            <a:r>
              <a:rPr lang="zh-TW" altLang="en-US" sz="2800" b="1" dirty="0" smtClean="0">
                <a:solidFill>
                  <a:prstClr val="black"/>
                </a:solidFill>
              </a:rPr>
              <a:t>社會局對</a:t>
            </a:r>
            <a:r>
              <a:rPr lang="zh-TW" altLang="en-US" sz="2800" b="1" dirty="0">
                <a:solidFill>
                  <a:prstClr val="black"/>
                </a:solidFill>
              </a:rPr>
              <a:t>藥癮者及其家屬經通報為高風險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家庭者，進行評估</a:t>
            </a:r>
            <a:r>
              <a:rPr lang="zh-TW" altLang="en-US" sz="2800" b="1" dirty="0">
                <a:solidFill>
                  <a:prstClr val="black"/>
                </a:solidFill>
              </a:rPr>
              <a:t>、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針對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經濟</a:t>
            </a:r>
            <a:r>
              <a:rPr lang="zh-TW" altLang="en-US" sz="2800" b="1" dirty="0">
                <a:solidFill>
                  <a:srgbClr val="FF0000"/>
                </a:solidFill>
              </a:rPr>
              <a:t>協助、物資、就業諮詢、情緒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支持或</a:t>
            </a:r>
            <a:r>
              <a:rPr lang="zh-TW" altLang="en-US" sz="2800" b="1" dirty="0">
                <a:solidFill>
                  <a:srgbClr val="FF0000"/>
                </a:solidFill>
              </a:rPr>
              <a:t>資源轉介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等提供服務。</a:t>
            </a:r>
            <a:endParaRPr lang="zh-TW" alt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58988" y="4498965"/>
            <a:ext cx="35046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引導</a:t>
            </a:r>
            <a:r>
              <a:rPr lang="en-US" altLang="zh-TW" sz="2800" b="1" dirty="0" smtClean="0">
                <a:solidFill>
                  <a:prstClr val="black"/>
                </a:solidFill>
              </a:rPr>
              <a:t>11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：</a:t>
            </a:r>
            <a:endParaRPr lang="en-US" altLang="zh-TW" sz="2800" b="1" dirty="0" smtClean="0">
              <a:solidFill>
                <a:prstClr val="black"/>
              </a:solidFill>
            </a:endParaRPr>
          </a:p>
          <a:p>
            <a:r>
              <a:rPr lang="zh-TW" altLang="en-US" sz="2800" b="1" dirty="0">
                <a:solidFill>
                  <a:prstClr val="black"/>
                </a:solidFill>
              </a:rPr>
              <a:t>大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天后宮是</a:t>
            </a:r>
            <a:r>
              <a:rPr lang="zh-TW" altLang="en-US" sz="2800" b="1" dirty="0">
                <a:solidFill>
                  <a:prstClr val="black"/>
                </a:solidFill>
              </a:rPr>
              <a:t>全臺最早由官方興建且列入官方祀典的媽祖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廟。</a:t>
            </a:r>
            <a:endParaRPr lang="zh-TW" alt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1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293" y="1268361"/>
            <a:ext cx="6827447" cy="480594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58989" y="764909"/>
            <a:ext cx="36933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引導</a:t>
            </a:r>
            <a:r>
              <a:rPr lang="en-US" altLang="zh-TW" sz="2800" b="1" dirty="0" smtClean="0">
                <a:solidFill>
                  <a:prstClr val="black"/>
                </a:solidFill>
              </a:rPr>
              <a:t>12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：</a:t>
            </a:r>
            <a:endParaRPr lang="en-US" altLang="zh-TW" sz="2800" b="1" dirty="0" smtClean="0">
              <a:solidFill>
                <a:prstClr val="black"/>
              </a:solidFill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</a:rPr>
              <a:t>狒狒以祭司身分出現，代表民政局推動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宗教優質化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，讓毒品與廟會藝陣不劃上等號，並於各區公所活動中進行反毒宣導。</a:t>
            </a:r>
            <a:endParaRPr lang="zh-TW" altLang="en-US" sz="2800" b="1" dirty="0">
              <a:solidFill>
                <a:prstClr val="black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58988" y="4448083"/>
            <a:ext cx="3693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引導</a:t>
            </a:r>
            <a:r>
              <a:rPr lang="en-US" altLang="zh-TW" sz="2800" b="1" dirty="0" smtClean="0">
                <a:solidFill>
                  <a:prstClr val="black"/>
                </a:solidFill>
              </a:rPr>
              <a:t>13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：</a:t>
            </a:r>
            <a:endParaRPr lang="en-US" altLang="zh-TW" sz="2800" b="1" dirty="0" smtClean="0">
              <a:solidFill>
                <a:prstClr val="black"/>
              </a:solidFill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</a:rPr>
              <a:t>背景牌樓為南鯤鯓代天府牌樓，該廟為全台王爺總廟。</a:t>
            </a:r>
            <a:endParaRPr lang="zh-TW" alt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9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455174"/>
            <a:ext cx="6518770" cy="459928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58990" y="764909"/>
            <a:ext cx="39274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引導</a:t>
            </a:r>
            <a:r>
              <a:rPr lang="en-US" altLang="zh-TW" sz="2800" b="1" dirty="0" smtClean="0">
                <a:solidFill>
                  <a:prstClr val="black"/>
                </a:solidFill>
              </a:rPr>
              <a:t>14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：</a:t>
            </a:r>
            <a:endParaRPr lang="en-US" altLang="zh-TW" sz="2800" b="1" dirty="0" smtClean="0">
              <a:solidFill>
                <a:prstClr val="black"/>
              </a:solidFill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</a:rPr>
              <a:t>警</a:t>
            </a:r>
            <a:r>
              <a:rPr lang="zh-TW" altLang="en-US" sz="2800" b="1" dirty="0">
                <a:solidFill>
                  <a:prstClr val="black"/>
                </a:solidFill>
              </a:rPr>
              <a:t>察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局下設「打擊毒品犯罪中心」，並與地檢署共同追緝、打擊毒販、銷毀毒品，推動</a:t>
            </a:r>
            <a:r>
              <a:rPr lang="zh-TW" altLang="en-US" sz="2800" b="1" dirty="0">
                <a:solidFill>
                  <a:srgbClr val="FF0000"/>
                </a:solidFill>
              </a:rPr>
              <a:t>「安居緝毒、友善通報」</a:t>
            </a:r>
            <a:r>
              <a:rPr lang="zh-TW" altLang="en-US" sz="2800" b="1" dirty="0">
                <a:solidFill>
                  <a:prstClr val="black"/>
                </a:solidFill>
              </a:rPr>
              <a:t>專案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。</a:t>
            </a:r>
            <a:endParaRPr lang="zh-TW" altLang="en-US" sz="2800" b="1" dirty="0">
              <a:solidFill>
                <a:prstClr val="black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58990" y="3631012"/>
            <a:ext cx="39274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引導</a:t>
            </a:r>
            <a:r>
              <a:rPr lang="en-US" altLang="zh-TW" sz="2800" b="1" dirty="0" smtClean="0">
                <a:solidFill>
                  <a:prstClr val="black"/>
                </a:solidFill>
              </a:rPr>
              <a:t>15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：</a:t>
            </a:r>
            <a:endParaRPr lang="en-US" altLang="zh-TW" sz="2800" b="1" dirty="0" smtClean="0">
              <a:solidFill>
                <a:prstClr val="black"/>
              </a:solidFill>
            </a:endParaRPr>
          </a:p>
          <a:p>
            <a:r>
              <a:rPr lang="zh-TW" altLang="en-US" sz="2800" b="1" dirty="0">
                <a:solidFill>
                  <a:prstClr val="black"/>
                </a:solidFill>
              </a:rPr>
              <a:t>億載金城古稱為「安平大砲臺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」。沈</a:t>
            </a:r>
            <a:r>
              <a:rPr lang="zh-TW" altLang="en-US" sz="2800" b="1" dirty="0">
                <a:solidFill>
                  <a:prstClr val="black"/>
                </a:solidFill>
              </a:rPr>
              <a:t>葆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楨抵</a:t>
            </a:r>
            <a:r>
              <a:rPr lang="zh-TW" altLang="en-US" sz="2800" b="1" dirty="0">
                <a:solidFill>
                  <a:prstClr val="black"/>
                </a:solidFill>
              </a:rPr>
              <a:t>安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平後，</a:t>
            </a:r>
            <a:r>
              <a:rPr lang="zh-TW" altLang="en-US" sz="2800" b="1" dirty="0">
                <a:solidFill>
                  <a:prstClr val="black"/>
                </a:solidFill>
              </a:rPr>
              <a:t>西元</a:t>
            </a:r>
            <a:r>
              <a:rPr lang="en-US" altLang="zh-TW" sz="2800" b="1" dirty="0">
                <a:solidFill>
                  <a:prstClr val="black"/>
                </a:solidFill>
              </a:rPr>
              <a:t>1876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年建造全</a:t>
            </a:r>
            <a:r>
              <a:rPr lang="zh-TW" altLang="en-US" sz="2800" b="1" dirty="0">
                <a:solidFill>
                  <a:prstClr val="black"/>
                </a:solidFill>
              </a:rPr>
              <a:t>臺第一座配備英國阿姆斯壯大砲的砲臺。</a:t>
            </a:r>
          </a:p>
        </p:txBody>
      </p:sp>
    </p:spTree>
    <p:extLst>
      <p:ext uri="{BB962C8B-B14F-4D97-AF65-F5344CB8AC3E}">
        <p14:creationId xmlns:p14="http://schemas.microsoft.com/office/powerpoint/2010/main" val="27276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090" y="1726659"/>
            <a:ext cx="6812522" cy="453894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58990" y="764909"/>
            <a:ext cx="39274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引導</a:t>
            </a:r>
            <a:r>
              <a:rPr lang="en-US" altLang="zh-TW" sz="2800" b="1" dirty="0" smtClean="0">
                <a:solidFill>
                  <a:prstClr val="black"/>
                </a:solidFill>
              </a:rPr>
              <a:t>16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：</a:t>
            </a:r>
            <a:endParaRPr lang="en-US" altLang="zh-TW" sz="2800" b="1" dirty="0" smtClean="0">
              <a:solidFill>
                <a:prstClr val="black"/>
              </a:solidFill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</a:rPr>
              <a:t>衛生局下設毒品防制中心，可轉介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藥癮戒治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，如嘉南療養院、成大醫院、奇美醫院、台南榮總、市立醫院、安南醫院等共</a:t>
            </a:r>
            <a:r>
              <a:rPr lang="en-US" altLang="zh-TW" sz="2800" b="1" dirty="0" smtClean="0">
                <a:solidFill>
                  <a:prstClr val="black"/>
                </a:solidFill>
              </a:rPr>
              <a:t>14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家。</a:t>
            </a:r>
            <a:endParaRPr lang="zh-TW" alt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58990" y="4218661"/>
            <a:ext cx="3583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引導</a:t>
            </a:r>
            <a:r>
              <a:rPr lang="en-US" altLang="zh-TW" sz="2800" b="1" dirty="0" smtClean="0">
                <a:solidFill>
                  <a:prstClr val="black"/>
                </a:solidFill>
              </a:rPr>
              <a:t>17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：</a:t>
            </a:r>
            <a:endParaRPr lang="en-US" altLang="zh-TW" sz="2800" b="1" dirty="0" smtClean="0">
              <a:solidFill>
                <a:prstClr val="black"/>
              </a:solidFill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</a:rPr>
              <a:t>赤崁樓</a:t>
            </a:r>
            <a:r>
              <a:rPr lang="en-US" altLang="zh-TW" sz="2800" b="1" dirty="0">
                <a:solidFill>
                  <a:prstClr val="black"/>
                </a:solidFill>
              </a:rPr>
              <a:t>1653</a:t>
            </a:r>
            <a:r>
              <a:rPr lang="zh-TW" altLang="en-US" sz="2800" b="1" dirty="0">
                <a:solidFill>
                  <a:prstClr val="black"/>
                </a:solidFill>
              </a:rPr>
              <a:t>年荷治時期興建之歐式建築普羅民遮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城，曾為全</a:t>
            </a:r>
            <a:r>
              <a:rPr lang="zh-TW" altLang="en-US" sz="2800" b="1" dirty="0">
                <a:solidFill>
                  <a:prstClr val="black"/>
                </a:solidFill>
              </a:rPr>
              <a:t>島統治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中心。</a:t>
            </a:r>
            <a:endParaRPr lang="en-US" altLang="zh-TW" sz="28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3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74" y="1129553"/>
            <a:ext cx="7449357" cy="521811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42448" y="4100898"/>
            <a:ext cx="33088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引導</a:t>
            </a:r>
            <a:r>
              <a:rPr lang="en-US" altLang="zh-TW" sz="2800" b="1" dirty="0" smtClean="0">
                <a:solidFill>
                  <a:prstClr val="black"/>
                </a:solidFill>
              </a:rPr>
              <a:t>19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：</a:t>
            </a:r>
            <a:endParaRPr lang="en-US" altLang="zh-TW" sz="2800" b="1" dirty="0" smtClean="0">
              <a:solidFill>
                <a:prstClr val="black"/>
              </a:solidFill>
            </a:endParaRPr>
          </a:p>
          <a:p>
            <a:r>
              <a:rPr lang="zh-TW" altLang="en-US" sz="2800" b="1" dirty="0">
                <a:solidFill>
                  <a:prstClr val="black"/>
                </a:solidFill>
              </a:rPr>
              <a:t>男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老師</a:t>
            </a:r>
            <a:r>
              <a:rPr lang="zh-TW" altLang="en-US" sz="2800" b="1" dirty="0">
                <a:solidFill>
                  <a:prstClr val="black"/>
                </a:solidFill>
              </a:rPr>
              <a:t>是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導師、女老師是輔導老師，同學遇到困難可以向老師求助。</a:t>
            </a:r>
            <a:endParaRPr lang="en-US" altLang="zh-TW" sz="2800" b="1" dirty="0" smtClean="0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42448" y="988349"/>
            <a:ext cx="3308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prstClr val="black"/>
                </a:solidFill>
              </a:rPr>
              <a:t>引導</a:t>
            </a:r>
            <a:r>
              <a:rPr lang="en-US" altLang="zh-TW" sz="2800" b="1" dirty="0" smtClean="0">
                <a:solidFill>
                  <a:prstClr val="black"/>
                </a:solidFill>
              </a:rPr>
              <a:t>18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：</a:t>
            </a:r>
            <a:endParaRPr lang="en-US" altLang="zh-TW" sz="2800" b="1" dirty="0" smtClean="0">
              <a:solidFill>
                <a:prstClr val="black"/>
              </a:solidFill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</a:rPr>
              <a:t>教育局推動反毒工作，透過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三級防制</a:t>
            </a:r>
            <a:r>
              <a:rPr lang="zh-TW" altLang="en-US" sz="2800" b="1" dirty="0" smtClean="0">
                <a:solidFill>
                  <a:prstClr val="black"/>
                </a:solidFill>
              </a:rPr>
              <a:t>，結合家長力量共同保護學生，拒毒於校園外。</a:t>
            </a:r>
            <a:endParaRPr lang="en-US" altLang="zh-TW" sz="28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4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805" y="735106"/>
            <a:ext cx="7930541" cy="56040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76264" y="1352780"/>
            <a:ext cx="24025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20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堅定</a:t>
            </a:r>
            <a:r>
              <a:rPr lang="zh-TW" altLang="en-US" sz="2800" b="1" dirty="0"/>
              <a:t>意念、和緩但嚴詞回拒</a:t>
            </a:r>
          </a:p>
        </p:txBody>
      </p:sp>
    </p:spTree>
    <p:extLst>
      <p:ext uri="{BB962C8B-B14F-4D97-AF65-F5344CB8AC3E}">
        <p14:creationId xmlns:p14="http://schemas.microsoft.com/office/powerpoint/2010/main" val="7288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35" y="895426"/>
            <a:ext cx="7425181" cy="53781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77788" y="1281064"/>
            <a:ext cx="28328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21</a:t>
            </a:r>
          </a:p>
          <a:p>
            <a:r>
              <a:rPr lang="zh-TW" altLang="en-US" sz="2800" b="1" dirty="0" smtClean="0"/>
              <a:t>難以</a:t>
            </a:r>
            <a:r>
              <a:rPr lang="zh-TW" altLang="en-US" sz="2800" b="1" dirty="0"/>
              <a:t>拒絕，可假藉其他理由，走為上策。</a:t>
            </a:r>
          </a:p>
        </p:txBody>
      </p:sp>
    </p:spTree>
    <p:extLst>
      <p:ext uri="{BB962C8B-B14F-4D97-AF65-F5344CB8AC3E}">
        <p14:creationId xmlns:p14="http://schemas.microsoft.com/office/powerpoint/2010/main" val="182942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10" y="797859"/>
            <a:ext cx="7702934" cy="53823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49507" y="1128664"/>
            <a:ext cx="2384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22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告知</a:t>
            </a:r>
            <a:r>
              <a:rPr lang="zh-TW" altLang="en-US" sz="2800" b="1" dirty="0"/>
              <a:t>對方不要吸毒的理由，直接拒絕。</a:t>
            </a:r>
          </a:p>
        </p:txBody>
      </p:sp>
    </p:spTree>
    <p:extLst>
      <p:ext uri="{BB962C8B-B14F-4D97-AF65-F5344CB8AC3E}">
        <p14:creationId xmlns:p14="http://schemas.microsoft.com/office/powerpoint/2010/main" val="350165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33" y="878541"/>
            <a:ext cx="7776171" cy="54948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41930" y="1239993"/>
            <a:ext cx="25588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2</a:t>
            </a:r>
            <a:r>
              <a:rPr lang="en-US" altLang="zh-TW" sz="2800" b="1" dirty="0"/>
              <a:t>3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轉換話題或焦點</a:t>
            </a:r>
            <a:r>
              <a:rPr lang="zh-TW" altLang="en-US" sz="2800" b="1" dirty="0"/>
              <a:t>，讓對方不能再</a:t>
            </a:r>
            <a:r>
              <a:rPr lang="zh-TW" altLang="en-US" sz="2800" b="1" dirty="0" smtClean="0"/>
              <a:t>繼續</a:t>
            </a:r>
            <a:r>
              <a:rPr lang="zh-TW" altLang="en-US" sz="2800" b="1" dirty="0"/>
              <a:t>毒品</a:t>
            </a:r>
            <a:r>
              <a:rPr lang="zh-TW" altLang="en-US" sz="2800" b="1" dirty="0" smtClean="0"/>
              <a:t>話題</a:t>
            </a:r>
            <a:r>
              <a:rPr lang="zh-TW" altLang="en-US" sz="2800" b="1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618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02"/>
            <a:ext cx="12192000" cy="686820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5867" y="320930"/>
            <a:ext cx="5609781" cy="740769"/>
          </a:xfrm>
        </p:spPr>
        <p:txBody>
          <a:bodyPr>
            <a:normAutofit fontScale="90000"/>
          </a:bodyPr>
          <a:lstStyle/>
          <a:p>
            <a:r>
              <a:rPr lang="zh-TW" altLang="en-US" sz="4800" dirty="0" smtClean="0">
                <a:solidFill>
                  <a:srgbClr val="FFFF00"/>
                </a:solidFill>
              </a:rPr>
              <a:t>為什麼你會坐在這</a:t>
            </a:r>
            <a:r>
              <a:rPr lang="zh-TW" altLang="en-US" sz="4800" dirty="0">
                <a:solidFill>
                  <a:srgbClr val="FFFF00"/>
                </a:solidFill>
              </a:rPr>
              <a:t>裡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658664" y="2397441"/>
            <a:ext cx="7072090" cy="945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800" dirty="0" smtClean="0">
                <a:solidFill>
                  <a:srgbClr val="FFFF00"/>
                </a:solidFill>
              </a:rPr>
              <a:t>33674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5048193" y="3578230"/>
            <a:ext cx="2159431" cy="945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800" dirty="0" smtClean="0">
                <a:solidFill>
                  <a:srgbClr val="FFFF00"/>
                </a:solidFill>
              </a:rPr>
              <a:t>10637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6383934" y="4678340"/>
            <a:ext cx="2204254" cy="945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800" dirty="0" smtClean="0">
                <a:solidFill>
                  <a:srgbClr val="FFFF00"/>
                </a:solidFill>
              </a:rPr>
              <a:t>9267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8185840" y="5558081"/>
            <a:ext cx="2204254" cy="945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800" dirty="0" smtClean="0">
                <a:solidFill>
                  <a:srgbClr val="FFFF00"/>
                </a:solidFill>
              </a:rPr>
              <a:t>66.9%</a:t>
            </a:r>
            <a:endParaRPr lang="zh-TW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52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174" y="735105"/>
            <a:ext cx="8036993" cy="565137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55027" y="1101769"/>
            <a:ext cx="21563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24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開自己玩</a:t>
            </a:r>
            <a:r>
              <a:rPr lang="zh-TW" altLang="en-US" sz="2800" b="1" dirty="0"/>
              <a:t>笑</a:t>
            </a:r>
            <a:r>
              <a:rPr lang="zh-TW" altLang="en-US" sz="2800" b="1" dirty="0" smtClean="0"/>
              <a:t>，</a:t>
            </a:r>
            <a:r>
              <a:rPr lang="zh-TW" altLang="en-US" sz="2800" b="1" dirty="0"/>
              <a:t>說明自己真的不敢嘗試，委婉拒絕。</a:t>
            </a:r>
          </a:p>
        </p:txBody>
      </p:sp>
      <p:sp>
        <p:nvSpPr>
          <p:cNvPr id="4" name="矩形 3"/>
          <p:cNvSpPr/>
          <p:nvPr/>
        </p:nvSpPr>
        <p:spPr>
          <a:xfrm>
            <a:off x="1555027" y="4235388"/>
            <a:ext cx="22191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25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以</a:t>
            </a:r>
            <a:r>
              <a:rPr lang="zh-TW" altLang="en-US" sz="2800" b="1" dirty="0"/>
              <a:t>朋友的</a:t>
            </a:r>
            <a:r>
              <a:rPr lang="zh-TW" altLang="en-US" sz="2800" b="1" dirty="0" smtClean="0"/>
              <a:t>立場勸勸對方，</a:t>
            </a:r>
            <a:r>
              <a:rPr lang="zh-TW" altLang="en-US" sz="2800" b="1" dirty="0"/>
              <a:t>以同理</a:t>
            </a:r>
            <a:r>
              <a:rPr lang="zh-TW" altLang="en-US" sz="2800" b="1" dirty="0" smtClean="0"/>
              <a:t>心給他關心。</a:t>
            </a:r>
            <a:endParaRPr lang="en-US" altLang="zh-TW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5594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386" y="842682"/>
            <a:ext cx="7860676" cy="54882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45801" y="1047981"/>
            <a:ext cx="24095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26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告知</a:t>
            </a:r>
            <a:r>
              <a:rPr lang="zh-TW" altLang="en-US" sz="2800" b="1" dirty="0"/>
              <a:t>對方不要吸毒的原因與理由，幫助他回到正途。</a:t>
            </a:r>
          </a:p>
        </p:txBody>
      </p:sp>
      <p:sp>
        <p:nvSpPr>
          <p:cNvPr id="4" name="矩形 3"/>
          <p:cNvSpPr/>
          <p:nvPr/>
        </p:nvSpPr>
        <p:spPr>
          <a:xfrm>
            <a:off x="1645801" y="3858534"/>
            <a:ext cx="24095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27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即使</a:t>
            </a:r>
            <a:r>
              <a:rPr lang="zh-TW" altLang="en-US" sz="2800" b="1" dirty="0"/>
              <a:t>對方使出激將法</a:t>
            </a:r>
            <a:r>
              <a:rPr lang="zh-TW" altLang="en-US" sz="2800" b="1" dirty="0" smtClean="0"/>
              <a:t>也要</a:t>
            </a:r>
            <a:r>
              <a:rPr lang="zh-TW" altLang="en-US" sz="2800" b="1" dirty="0"/>
              <a:t>堅定自己的信念，不</a:t>
            </a:r>
            <a:r>
              <a:rPr lang="zh-TW" altLang="en-US" sz="2800" b="1" dirty="0" smtClean="0"/>
              <a:t>受刺激而接觸毒品。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3071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094" y="1380565"/>
            <a:ext cx="6781148" cy="472293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00225" y="1281954"/>
            <a:ext cx="24095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28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en-US" altLang="zh-TW" sz="2800" b="1" dirty="0" smtClean="0"/>
              <a:t>E</a:t>
            </a:r>
            <a:r>
              <a:rPr lang="zh-TW" altLang="en-US" sz="2800" b="1" dirty="0" smtClean="0"/>
              <a:t>時代社會要正確使用網路，避免誘惑。</a:t>
            </a:r>
            <a:endParaRPr lang="zh-TW" altLang="en-US" sz="2800" b="1" dirty="0"/>
          </a:p>
        </p:txBody>
      </p:sp>
      <p:sp>
        <p:nvSpPr>
          <p:cNvPr id="4" name="矩形 3"/>
          <p:cNvSpPr/>
          <p:nvPr/>
        </p:nvSpPr>
        <p:spPr>
          <a:xfrm>
            <a:off x="2300225" y="3425839"/>
            <a:ext cx="24095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29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毒品防制工作</a:t>
            </a:r>
            <a:r>
              <a:rPr lang="zh-TW" altLang="en-US" sz="2800" b="1" dirty="0"/>
              <a:t>中</a:t>
            </a:r>
            <a:r>
              <a:rPr lang="zh-TW" altLang="en-US" sz="2800" b="1" dirty="0" smtClean="0"/>
              <a:t>，家長才是最重要的守門員，反毒從家庭做起。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0372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995" y="1353671"/>
            <a:ext cx="7092951" cy="4944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64659" y="1455993"/>
            <a:ext cx="27375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30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臺南市毒品防制績效為六都第一，由教育局、衛生局、警察局、社會局、民政局等共同努力，守護臺南的孩子，當然家長的關懷才是最根本的做法。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1481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67600" y="27820"/>
            <a:ext cx="3600400" cy="1069514"/>
          </a:xfrm>
        </p:spPr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正義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角色涵義</a:t>
            </a:r>
            <a:endParaRPr lang="ko-KR" altLang="en-US" dirty="0">
              <a:solidFill>
                <a:srgbClr val="0070C0"/>
              </a:solidFill>
              <a:latin typeface="標楷體" panose="03000509000000000000" pitchFamily="65" charset="-12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367809" y="1341209"/>
            <a:ext cx="5677839" cy="460648"/>
          </a:xfrm>
        </p:spPr>
        <p:txBody>
          <a:bodyPr/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教育局：校園拒毒、三級防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制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教育宣導</a:t>
            </a:r>
            <a:endParaRPr lang="en-US" altLang="ko-KR" sz="2400" b="1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997" y="4342205"/>
            <a:ext cx="1178610" cy="128468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7883" r="4483"/>
          <a:stretch/>
        </p:blipFill>
        <p:spPr>
          <a:xfrm>
            <a:off x="3093991" y="5723660"/>
            <a:ext cx="1158359" cy="111371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9425" b="9485"/>
          <a:stretch/>
        </p:blipFill>
        <p:spPr>
          <a:xfrm>
            <a:off x="3083865" y="678287"/>
            <a:ext cx="1178610" cy="112357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364" y="3036109"/>
            <a:ext cx="1178610" cy="120932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733" y="1871762"/>
            <a:ext cx="1129875" cy="1094443"/>
          </a:xfrm>
          <a:prstGeom prst="rect">
            <a:avLst/>
          </a:prstGeom>
        </p:spPr>
      </p:pic>
      <p:sp>
        <p:nvSpPr>
          <p:cNvPr id="11" name="Content Placeholder 11"/>
          <p:cNvSpPr>
            <a:spLocks noGrp="1"/>
          </p:cNvSpPr>
          <p:nvPr>
            <p:ph idx="1"/>
          </p:nvPr>
        </p:nvSpPr>
        <p:spPr>
          <a:xfrm>
            <a:off x="4362579" y="6280517"/>
            <a:ext cx="5677839" cy="460648"/>
          </a:xfrm>
        </p:spPr>
        <p:txBody>
          <a:bodyPr/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民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政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局：公所宣導、優質宗教、廟會宣導</a:t>
            </a:r>
            <a:endParaRPr lang="en-US" altLang="ko-KR" sz="2400" b="1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14" name="Content Placeholder 11"/>
          <p:cNvSpPr>
            <a:spLocks noGrp="1"/>
          </p:cNvSpPr>
          <p:nvPr>
            <p:ph idx="1"/>
          </p:nvPr>
        </p:nvSpPr>
        <p:spPr>
          <a:xfrm>
            <a:off x="4384815" y="5023084"/>
            <a:ext cx="5677839" cy="460648"/>
          </a:xfrm>
        </p:spPr>
        <p:txBody>
          <a:bodyPr/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社會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局：社會救助、保護扶助、就學就業</a:t>
            </a:r>
            <a:endParaRPr lang="en-US" altLang="ko-KR" sz="2400" b="1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15" name="Content Placeholder 11"/>
          <p:cNvSpPr>
            <a:spLocks noGrp="1"/>
          </p:cNvSpPr>
          <p:nvPr>
            <p:ph idx="1"/>
          </p:nvPr>
        </p:nvSpPr>
        <p:spPr>
          <a:xfrm>
            <a:off x="4384815" y="3705911"/>
            <a:ext cx="5677839" cy="460648"/>
          </a:xfrm>
        </p:spPr>
        <p:txBody>
          <a:bodyPr/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警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察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局：打毒中心、追緝藥頭、治安維護</a:t>
            </a:r>
            <a:endParaRPr lang="en-US" altLang="ko-KR" sz="2400" b="1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16" name="Content Placeholder 11"/>
          <p:cNvSpPr>
            <a:spLocks noGrp="1"/>
          </p:cNvSpPr>
          <p:nvPr>
            <p:ph idx="1"/>
          </p:nvPr>
        </p:nvSpPr>
        <p:spPr>
          <a:xfrm>
            <a:off x="4384815" y="2523560"/>
            <a:ext cx="5677839" cy="460648"/>
          </a:xfrm>
        </p:spPr>
        <p:txBody>
          <a:bodyPr/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衛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生局：毒防中心、藥癮戒治、社區宣導</a:t>
            </a:r>
            <a:endParaRPr lang="en-US" altLang="ko-KR" sz="2400" b="1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13" name="Content Placeholder 11"/>
          <p:cNvSpPr>
            <a:spLocks noGrp="1"/>
          </p:cNvSpPr>
          <p:nvPr>
            <p:ph idx="1"/>
          </p:nvPr>
        </p:nvSpPr>
        <p:spPr>
          <a:xfrm>
            <a:off x="4384814" y="3245263"/>
            <a:ext cx="3007330" cy="46064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公牛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動物方城市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ko-KR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17" name="Content Placeholder 11"/>
          <p:cNvSpPr>
            <a:spLocks noGrp="1"/>
          </p:cNvSpPr>
          <p:nvPr>
            <p:ph idx="1"/>
          </p:nvPr>
        </p:nvSpPr>
        <p:spPr>
          <a:xfrm>
            <a:off x="4367806" y="2062912"/>
            <a:ext cx="3024338" cy="46064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大象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佩佩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豬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ko-KR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18" name="Content Placeholder 11"/>
          <p:cNvSpPr>
            <a:spLocks noGrp="1"/>
          </p:cNvSpPr>
          <p:nvPr>
            <p:ph idx="1"/>
          </p:nvPr>
        </p:nvSpPr>
        <p:spPr>
          <a:xfrm>
            <a:off x="4370716" y="910431"/>
            <a:ext cx="2295755" cy="46064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貓頭鷹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卡通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ko-KR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19" name="Content Placeholder 11"/>
          <p:cNvSpPr>
            <a:spLocks noGrp="1"/>
          </p:cNvSpPr>
          <p:nvPr>
            <p:ph idx="1"/>
          </p:nvPr>
        </p:nvSpPr>
        <p:spPr>
          <a:xfrm>
            <a:off x="4448317" y="4558187"/>
            <a:ext cx="1935715" cy="46064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綿羊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卡通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)</a:t>
            </a:r>
            <a:endParaRPr lang="en-US" altLang="ko-KR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20" name="Content Placeholder 11"/>
          <p:cNvSpPr>
            <a:spLocks noGrp="1"/>
          </p:cNvSpPr>
          <p:nvPr>
            <p:ph idx="1"/>
          </p:nvPr>
        </p:nvSpPr>
        <p:spPr>
          <a:xfrm>
            <a:off x="4384814" y="5879609"/>
            <a:ext cx="2143234" cy="46064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狒狒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獅子王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ko-KR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13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29178" y="0"/>
            <a:ext cx="3600400" cy="1069514"/>
          </a:xfrm>
        </p:spPr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暗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黑角色涵義</a:t>
            </a:r>
            <a:endParaRPr lang="ko-KR" altLang="en-US" dirty="0">
              <a:solidFill>
                <a:srgbClr val="0070C0"/>
              </a:solidFill>
              <a:latin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3" y="534758"/>
            <a:ext cx="1152128" cy="132430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3" y="1988840"/>
            <a:ext cx="1152129" cy="119332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16254" r="19628" b="5748"/>
          <a:stretch/>
        </p:blipFill>
        <p:spPr>
          <a:xfrm>
            <a:off x="3143673" y="3311936"/>
            <a:ext cx="1134649" cy="105316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b="23296"/>
          <a:stretch/>
        </p:blipFill>
        <p:spPr>
          <a:xfrm>
            <a:off x="3143673" y="4468729"/>
            <a:ext cx="1176170" cy="119252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673" y="5670232"/>
            <a:ext cx="1162633" cy="1114524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367809" y="1341209"/>
            <a:ext cx="5677839" cy="460648"/>
          </a:xfrm>
        </p:spPr>
        <p:txBody>
          <a:bodyPr>
            <a:normAutofit lnSpcReduction="10000"/>
          </a:bodyPr>
          <a:lstStyle/>
          <a:p>
            <a:r>
              <a:rPr lang="zh-TW" altLang="en-US" sz="2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野</a:t>
            </a:r>
            <a:r>
              <a:rPr lang="zh-TW" altLang="en-US" sz="2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狼</a:t>
            </a:r>
            <a:r>
              <a:rPr lang="zh-TW" altLang="en-US" sz="2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：黑暗魔王所變，以</a:t>
            </a:r>
            <a:r>
              <a:rPr lang="zh-TW" altLang="en-US" sz="25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毒品危害</a:t>
            </a:r>
            <a:r>
              <a:rPr lang="zh-TW" altLang="en-US" sz="25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人間。</a:t>
            </a:r>
            <a:endParaRPr lang="en-US" altLang="ko-KR" sz="2500" b="1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13" name="Content Placeholder 11"/>
          <p:cNvSpPr>
            <a:spLocks noGrp="1"/>
          </p:cNvSpPr>
          <p:nvPr>
            <p:ph idx="1"/>
          </p:nvPr>
        </p:nvSpPr>
        <p:spPr>
          <a:xfrm>
            <a:off x="4396336" y="2492896"/>
            <a:ext cx="5677839" cy="46064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蠍子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：吸食毒品產生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幻覺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，造成危害。</a:t>
            </a:r>
            <a:endParaRPr lang="en-US" altLang="ko-KR" sz="2400" b="1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14" name="Content Placeholder 11"/>
          <p:cNvSpPr>
            <a:spLocks noGrp="1"/>
          </p:cNvSpPr>
          <p:nvPr>
            <p:ph idx="1"/>
          </p:nvPr>
        </p:nvSpPr>
        <p:spPr>
          <a:xfrm>
            <a:off x="4414774" y="3644583"/>
            <a:ext cx="5677839" cy="46064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烏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鴉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：吸食毒品對身體造成不可逆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傷害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ko-KR" sz="2400" b="1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15" name="Content Placeholder 11"/>
          <p:cNvSpPr>
            <a:spLocks noGrp="1"/>
          </p:cNvSpPr>
          <p:nvPr>
            <p:ph idx="1"/>
          </p:nvPr>
        </p:nvSpPr>
        <p:spPr>
          <a:xfrm>
            <a:off x="4414774" y="4834665"/>
            <a:ext cx="5677839" cy="46064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土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狼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：吸食毒品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成癮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，戒除困難。</a:t>
            </a:r>
            <a:endParaRPr lang="en-US" altLang="ko-KR" sz="2400" b="1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16" name="Content Placeholder 11"/>
          <p:cNvSpPr>
            <a:spLocks noGrp="1"/>
          </p:cNvSpPr>
          <p:nvPr>
            <p:ph idx="1"/>
          </p:nvPr>
        </p:nvSpPr>
        <p:spPr>
          <a:xfrm>
            <a:off x="4414773" y="5997170"/>
            <a:ext cx="5677839" cy="46064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狐狸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新興毒品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，偽裝食物，小心誤食。</a:t>
            </a:r>
            <a:endParaRPr lang="en-US" altLang="ko-KR" sz="2400" b="1" dirty="0"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60814" y="923364"/>
            <a:ext cx="5807004" cy="802341"/>
          </a:xfrm>
        </p:spPr>
        <p:txBody>
          <a:bodyPr>
            <a:normAutofit/>
          </a:bodyPr>
          <a:lstStyle/>
          <a:p>
            <a:r>
              <a:rPr lang="zh-TW" altLang="en-US" sz="4400" b="1" dirty="0" smtClean="0"/>
              <a:t>府城拒毒戰 桌遊介紹</a:t>
            </a:r>
            <a:endParaRPr lang="zh-TW" altLang="en-US" sz="4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488" y="1980342"/>
            <a:ext cx="6552385" cy="44832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001873" y="2339805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邊玩邊學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9001873" y="3263135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反毒</a:t>
            </a:r>
            <a:r>
              <a:rPr lang="zh-TW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知識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9001873" y="4221947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地方文</a:t>
            </a:r>
            <a:r>
              <a:rPr lang="zh-TW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史</a:t>
            </a:r>
            <a:endParaRPr lang="zh-TW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220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86100" y="624110"/>
            <a:ext cx="4684565" cy="693702"/>
          </a:xfrm>
        </p:spPr>
        <p:txBody>
          <a:bodyPr>
            <a:noAutofit/>
          </a:bodyPr>
          <a:lstStyle/>
          <a:p>
            <a:r>
              <a:rPr lang="zh-TW" altLang="en-US" sz="4400" b="1" dirty="0" smtClean="0"/>
              <a:t>卡牌種類</a:t>
            </a:r>
            <a:r>
              <a:rPr lang="en-US" altLang="zh-TW" sz="4400" b="1" dirty="0" smtClean="0"/>
              <a:t>-</a:t>
            </a:r>
            <a:r>
              <a:rPr lang="zh-TW" altLang="en-US" sz="4400" b="1" dirty="0" smtClean="0"/>
              <a:t>正義卡</a:t>
            </a:r>
            <a:endParaRPr lang="zh-TW" altLang="en-US" sz="4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474" y="1317812"/>
            <a:ext cx="3833192" cy="531922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482" y="1325433"/>
            <a:ext cx="3810330" cy="53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1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86100" y="624110"/>
            <a:ext cx="4684565" cy="693702"/>
          </a:xfrm>
        </p:spPr>
        <p:txBody>
          <a:bodyPr>
            <a:noAutofit/>
          </a:bodyPr>
          <a:lstStyle/>
          <a:p>
            <a:r>
              <a:rPr lang="zh-TW" altLang="en-US" sz="4400" b="1" dirty="0" smtClean="0"/>
              <a:t>卡牌種類</a:t>
            </a:r>
            <a:r>
              <a:rPr lang="en-US" altLang="zh-TW" sz="4400" b="1" dirty="0" smtClean="0"/>
              <a:t>-</a:t>
            </a:r>
            <a:r>
              <a:rPr lang="zh-TW" altLang="en-US" sz="4400" b="1" dirty="0" smtClean="0"/>
              <a:t>暗黑卡</a:t>
            </a:r>
            <a:endParaRPr lang="zh-TW" altLang="en-US" sz="44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239" y="1367346"/>
            <a:ext cx="3772227" cy="522777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501" y="1416880"/>
            <a:ext cx="3787468" cy="51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86100" y="624110"/>
            <a:ext cx="5466347" cy="693702"/>
          </a:xfrm>
        </p:spPr>
        <p:txBody>
          <a:bodyPr>
            <a:noAutofit/>
          </a:bodyPr>
          <a:lstStyle/>
          <a:p>
            <a:r>
              <a:rPr lang="zh-TW" altLang="en-US" sz="4400" b="1" dirty="0" smtClean="0"/>
              <a:t>卡牌種類</a:t>
            </a:r>
            <a:r>
              <a:rPr lang="en-US" altLang="zh-TW" sz="4400" b="1" dirty="0" smtClean="0"/>
              <a:t>-</a:t>
            </a:r>
            <a:r>
              <a:rPr lang="zh-TW" altLang="en-US" sz="4400" b="1" dirty="0" smtClean="0"/>
              <a:t>正義</a:t>
            </a:r>
            <a:r>
              <a:rPr lang="zh-TW" altLang="en-US" sz="4400" b="1" dirty="0"/>
              <a:t>技能</a:t>
            </a:r>
            <a:r>
              <a:rPr lang="zh-TW" altLang="en-US" sz="4400" b="1" dirty="0" smtClean="0"/>
              <a:t>卡</a:t>
            </a:r>
            <a:endParaRPr lang="zh-TW" altLang="en-US" sz="4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2056"/>
          <a:stretch/>
        </p:blipFill>
        <p:spPr>
          <a:xfrm>
            <a:off x="2660335" y="1335741"/>
            <a:ext cx="3810330" cy="52098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612" y="1321621"/>
            <a:ext cx="3817951" cy="51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04031" y="489640"/>
            <a:ext cx="1988040" cy="1280890"/>
          </a:xfrm>
        </p:spPr>
        <p:txBody>
          <a:bodyPr/>
          <a:lstStyle/>
          <a:p>
            <a:r>
              <a:rPr lang="zh-TW" altLang="en-US" sz="6000" b="1" dirty="0" smtClean="0"/>
              <a:t>大綱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7847" y="2696636"/>
            <a:ext cx="5147329" cy="2368423"/>
          </a:xfrm>
        </p:spPr>
        <p:txBody>
          <a:bodyPr>
            <a:normAutofit/>
          </a:bodyPr>
          <a:lstStyle/>
          <a:p>
            <a:r>
              <a:rPr lang="zh-TW" altLang="en-US" sz="4000" b="1" dirty="0" smtClean="0"/>
              <a:t>一、繪本內容介紹</a:t>
            </a:r>
            <a:endParaRPr lang="en-US" altLang="zh-TW" sz="4000" b="1" dirty="0" smtClean="0"/>
          </a:p>
          <a:p>
            <a:r>
              <a:rPr lang="zh-TW" altLang="en-US" sz="4000" b="1" dirty="0" smtClean="0"/>
              <a:t>二、桌遊介紹</a:t>
            </a:r>
            <a:endParaRPr lang="en-US" altLang="zh-TW" sz="4000" b="1" dirty="0" smtClean="0"/>
          </a:p>
          <a:p>
            <a:r>
              <a:rPr lang="zh-TW" altLang="en-US" sz="4000" b="1" dirty="0" smtClean="0"/>
              <a:t>三、結語</a:t>
            </a:r>
            <a:endParaRPr lang="zh-TW" altLang="en-US" sz="40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55" y="1944928"/>
            <a:ext cx="4069433" cy="4366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430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86100" y="624110"/>
            <a:ext cx="5466347" cy="693702"/>
          </a:xfrm>
        </p:spPr>
        <p:txBody>
          <a:bodyPr>
            <a:noAutofit/>
          </a:bodyPr>
          <a:lstStyle/>
          <a:p>
            <a:r>
              <a:rPr lang="zh-TW" altLang="en-US" sz="4400" b="1" dirty="0" smtClean="0"/>
              <a:t>卡牌種類</a:t>
            </a:r>
            <a:r>
              <a:rPr lang="en-US" altLang="zh-TW" sz="4400" b="1" dirty="0" smtClean="0"/>
              <a:t>-</a:t>
            </a:r>
            <a:r>
              <a:rPr lang="zh-TW" altLang="en-US" sz="4400" b="1" dirty="0" smtClean="0"/>
              <a:t>暗黑技能卡</a:t>
            </a:r>
            <a:endParaRPr lang="zh-TW" altLang="en-US" sz="44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021" y="1317812"/>
            <a:ext cx="3726503" cy="525063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504" y="1310191"/>
            <a:ext cx="3741744" cy="52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86100" y="624110"/>
            <a:ext cx="5466347" cy="693702"/>
          </a:xfrm>
        </p:spPr>
        <p:txBody>
          <a:bodyPr>
            <a:noAutofit/>
          </a:bodyPr>
          <a:lstStyle/>
          <a:p>
            <a:r>
              <a:rPr lang="zh-TW" altLang="en-US" sz="4400" b="1" dirty="0" smtClean="0"/>
              <a:t>卡牌種類</a:t>
            </a:r>
            <a:r>
              <a:rPr lang="en-US" altLang="zh-TW" sz="4400" b="1" dirty="0" smtClean="0"/>
              <a:t>-</a:t>
            </a:r>
            <a:r>
              <a:rPr lang="zh-TW" altLang="en-US" sz="4400" b="1" dirty="0" smtClean="0"/>
              <a:t>追擊卡</a:t>
            </a:r>
            <a:endParaRPr lang="zh-TW" altLang="en-US" sz="4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982" y="1386398"/>
            <a:ext cx="3703641" cy="518204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169" y="1386398"/>
            <a:ext cx="3655051" cy="51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50686" y="686862"/>
            <a:ext cx="1477051" cy="1280890"/>
          </a:xfrm>
        </p:spPr>
        <p:txBody>
          <a:bodyPr>
            <a:normAutofit/>
          </a:bodyPr>
          <a:lstStyle/>
          <a:p>
            <a:r>
              <a:rPr lang="zh-TW" altLang="en-US" sz="4400" b="1" dirty="0" smtClean="0"/>
              <a:t>玩法</a:t>
            </a:r>
            <a:endParaRPr lang="zh-TW" altLang="en-US" sz="44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46094" y="1237660"/>
            <a:ext cx="11196918" cy="3262622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一、抽出三張角色卡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正義卡</a:t>
            </a:r>
            <a:r>
              <a:rPr lang="en-US" altLang="zh-TW" sz="3200" dirty="0" smtClean="0"/>
              <a:t>/</a:t>
            </a:r>
            <a:r>
              <a:rPr lang="zh-TW" altLang="en-US" sz="3200" dirty="0" smtClean="0"/>
              <a:t>暗黑卡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r>
              <a:rPr lang="zh-TW" altLang="en-US" sz="3200" dirty="0" smtClean="0"/>
              <a:t>二、抽出十張技能卡。</a:t>
            </a:r>
            <a:endParaRPr lang="en-US" altLang="zh-TW" sz="3200" dirty="0" smtClean="0"/>
          </a:p>
          <a:p>
            <a:r>
              <a:rPr lang="zh-TW" altLang="en-US" sz="3200" dirty="0" smtClean="0"/>
              <a:t>三、猜拳決定使出</a:t>
            </a:r>
            <a:r>
              <a:rPr lang="zh-TW" altLang="en-US" sz="3200" dirty="0"/>
              <a:t>牌</a:t>
            </a:r>
            <a:r>
              <a:rPr lang="zh-TW" altLang="en-US" sz="3200" dirty="0" smtClean="0"/>
              <a:t>順序。</a:t>
            </a:r>
            <a:endParaRPr lang="en-US" altLang="zh-TW" sz="3200" dirty="0" smtClean="0"/>
          </a:p>
          <a:p>
            <a:r>
              <a:rPr lang="zh-TW" altLang="en-US" sz="3200" dirty="0" smtClean="0"/>
              <a:t>四、</a:t>
            </a:r>
            <a:r>
              <a:rPr lang="zh-TW" altLang="en-US" sz="3200" dirty="0"/>
              <a:t>使出技能卡可以指定攻擊對方任一角色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r>
              <a:rPr lang="zh-TW" altLang="en-US" sz="3200" dirty="0" smtClean="0"/>
              <a:t>五、防守方可選擇挑戰卡牌背後題目，答對後殺傷力折半。</a:t>
            </a:r>
            <a:r>
              <a:rPr lang="zh-TW" altLang="en-US" dirty="0" smtClean="0"/>
              <a:t>，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850686" y="4321518"/>
            <a:ext cx="2389621" cy="7295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400" b="1" dirty="0" smtClean="0"/>
              <a:t>勝利條</a:t>
            </a:r>
            <a:r>
              <a:rPr lang="zh-TW" altLang="en-US" sz="4400" b="1" dirty="0"/>
              <a:t>件</a:t>
            </a: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246094" y="5051080"/>
            <a:ext cx="11196918" cy="1631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 smtClean="0"/>
              <a:t>一、三名角色體力值歸零。</a:t>
            </a:r>
            <a:endParaRPr lang="en-US" altLang="zh-TW" sz="3200" dirty="0" smtClean="0"/>
          </a:p>
          <a:p>
            <a:r>
              <a:rPr lang="zh-TW" altLang="en-US" sz="3200" dirty="0" smtClean="0"/>
              <a:t>二、三角色皆未歸零，體力值剩餘多者獲勝。</a:t>
            </a:r>
            <a:endParaRPr lang="en-US" altLang="zh-TW" sz="3200" dirty="0" smtClean="0"/>
          </a:p>
          <a:p>
            <a:r>
              <a:rPr lang="zh-TW" altLang="en-US" sz="3200" dirty="0" smtClean="0"/>
              <a:t>三、如再平手，進行最後一回合出牌。</a:t>
            </a:r>
            <a:endParaRPr lang="en-US" altLang="zh-TW" sz="3200" dirty="0" smtClean="0"/>
          </a:p>
        </p:txBody>
      </p:sp>
    </p:spTree>
    <p:extLst>
      <p:ext uri="{BB962C8B-B14F-4D97-AF65-F5344CB8AC3E}">
        <p14:creationId xmlns:p14="http://schemas.microsoft.com/office/powerpoint/2010/main" val="182217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5395" y="588252"/>
            <a:ext cx="2436275" cy="890925"/>
          </a:xfrm>
        </p:spPr>
        <p:txBody>
          <a:bodyPr>
            <a:normAutofit/>
          </a:bodyPr>
          <a:lstStyle/>
          <a:p>
            <a:r>
              <a:rPr lang="zh-TW" altLang="en-US" sz="4000" b="1" dirty="0" smtClean="0"/>
              <a:t>進階玩法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36175" y="1506071"/>
            <a:ext cx="10122743" cy="4580964"/>
          </a:xfrm>
        </p:spPr>
        <p:txBody>
          <a:bodyPr>
            <a:normAutofit/>
          </a:bodyPr>
          <a:lstStyle/>
          <a:p>
            <a:r>
              <a:rPr lang="zh-TW" altLang="en-US" sz="3600" b="1" dirty="0" smtClean="0"/>
              <a:t>除前述玩法外，開啟追擊卡區。</a:t>
            </a:r>
            <a:endParaRPr lang="en-US" altLang="zh-TW" sz="3600" b="1" dirty="0" smtClean="0"/>
          </a:p>
          <a:p>
            <a:r>
              <a:rPr lang="zh-TW" altLang="en-US" sz="3600" b="1" dirty="0" smtClean="0"/>
              <a:t>攻擊三次後，開啟追擊區及追擊卡。</a:t>
            </a:r>
            <a:endParaRPr lang="en-US" altLang="zh-TW" sz="3600" b="1" dirty="0" smtClean="0"/>
          </a:p>
          <a:p>
            <a:r>
              <a:rPr lang="zh-TW" altLang="en-US" sz="3600" b="1" dirty="0" smtClean="0"/>
              <a:t>每</a:t>
            </a:r>
            <a:r>
              <a:rPr lang="zh-TW" altLang="en-US" sz="3600" b="1" dirty="0"/>
              <a:t>輪</a:t>
            </a:r>
            <a:r>
              <a:rPr lang="zh-TW" altLang="en-US" sz="3600" b="1" dirty="0" smtClean="0"/>
              <a:t>抽取一張追擊卡，依據追擊卡背面說明前進、停留或後退。</a:t>
            </a:r>
            <a:endParaRPr lang="en-US" altLang="zh-TW" sz="3600" b="1" dirty="0" smtClean="0"/>
          </a:p>
          <a:p>
            <a:r>
              <a:rPr lang="zh-TW" altLang="en-US" sz="3600" b="1" dirty="0" smtClean="0"/>
              <a:t>當</a:t>
            </a:r>
            <a:r>
              <a:rPr lang="zh-TW" altLang="en-US" sz="3600" b="1" dirty="0"/>
              <a:t>前</a:t>
            </a:r>
            <a:r>
              <a:rPr lang="zh-TW" altLang="en-US" sz="3600" b="1" dirty="0" smtClean="0"/>
              <a:t>進至敵方角色卡三時，進行體力值</a:t>
            </a:r>
            <a:r>
              <a:rPr lang="en-US" altLang="zh-TW" sz="3600" b="1" dirty="0" smtClean="0"/>
              <a:t>PK</a:t>
            </a:r>
            <a:r>
              <a:rPr lang="zh-TW" altLang="en-US" sz="3600" b="1" dirty="0" smtClean="0"/>
              <a:t>。</a:t>
            </a:r>
            <a:endParaRPr lang="en-US" altLang="zh-TW" sz="3600" b="1" dirty="0" smtClean="0"/>
          </a:p>
          <a:p>
            <a:r>
              <a:rPr lang="zh-TW" altLang="en-US" sz="3600" b="1" dirty="0" smtClean="0"/>
              <a:t>由達陣方角色卡體力值扣除對方角色卡三體力值。</a:t>
            </a:r>
            <a:endParaRPr lang="en-US" altLang="zh-TW" sz="3600" b="1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897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326" y="264506"/>
            <a:ext cx="9086306" cy="63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5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6784" y="534463"/>
            <a:ext cx="2059757" cy="998502"/>
          </a:xfrm>
        </p:spPr>
        <p:txBody>
          <a:bodyPr>
            <a:normAutofit/>
          </a:bodyPr>
          <a:lstStyle/>
          <a:p>
            <a:r>
              <a:rPr lang="zh-TW" altLang="en-US" sz="5400" b="1" dirty="0" smtClean="0"/>
              <a:t>結語</a:t>
            </a:r>
            <a:endParaRPr lang="zh-TW" altLang="en-US" sz="540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754" y="1411534"/>
            <a:ext cx="7548834" cy="420393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91645" y="5615467"/>
            <a:ext cx="6797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Hero Without Heroin</a:t>
            </a:r>
            <a:endParaRPr lang="zh-TW" alt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70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193" y="1389529"/>
            <a:ext cx="6830770" cy="48392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31576" y="868687"/>
            <a:ext cx="34666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1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「</a:t>
            </a:r>
            <a:r>
              <a:rPr lang="zh-TW" altLang="en-US" sz="2800" b="1" dirty="0"/>
              <a:t>北天燈、南蜂炮</a:t>
            </a:r>
            <a:r>
              <a:rPr lang="zh-TW" altLang="en-US" sz="2800" b="1" dirty="0" smtClean="0"/>
              <a:t>」，鹽水蜂炮</a:t>
            </a:r>
            <a:r>
              <a:rPr lang="en-US" altLang="zh-TW" sz="2800" b="1" dirty="0" smtClean="0"/>
              <a:t>300</a:t>
            </a:r>
            <a:r>
              <a:rPr lang="zh-TW" altLang="en-US" sz="2800" b="1" dirty="0" smtClean="0"/>
              <a:t>年歷史，每年元宵節鹽水地區施放蜂炮</a:t>
            </a:r>
            <a:r>
              <a:rPr lang="zh-TW" altLang="en-US" sz="2800" b="1" dirty="0"/>
              <a:t>驅除</a:t>
            </a:r>
            <a:r>
              <a:rPr lang="zh-TW" altLang="en-US" sz="2800" b="1" dirty="0" smtClean="0"/>
              <a:t>瘟疫。</a:t>
            </a:r>
            <a:endParaRPr lang="en-US" altLang="zh-TW" sz="2800" b="1" dirty="0" smtClean="0"/>
          </a:p>
        </p:txBody>
      </p:sp>
      <p:sp>
        <p:nvSpPr>
          <p:cNvPr id="3" name="矩形 2"/>
          <p:cNvSpPr/>
          <p:nvPr/>
        </p:nvSpPr>
        <p:spPr>
          <a:xfrm>
            <a:off x="1646017" y="3701534"/>
            <a:ext cx="34521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2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「南</a:t>
            </a:r>
            <a:r>
              <a:rPr lang="zh-TW" altLang="en-US" sz="2800" b="1" dirty="0"/>
              <a:t>東港，北西</a:t>
            </a:r>
            <a:r>
              <a:rPr lang="zh-TW" altLang="en-US" sz="2800" b="1" dirty="0" smtClean="0"/>
              <a:t>港」，</a:t>
            </a:r>
            <a:r>
              <a:rPr lang="zh-TW" altLang="en-US" sz="2800" b="1" dirty="0"/>
              <a:t>西港刈</a:t>
            </a:r>
            <a:r>
              <a:rPr lang="zh-TW" altLang="en-US" sz="2800" b="1" dirty="0" smtClean="0"/>
              <a:t>香為</a:t>
            </a:r>
            <a:r>
              <a:rPr lang="zh-TW" altLang="en-US" sz="2800" b="1" dirty="0"/>
              <a:t>國定民俗活動</a:t>
            </a:r>
            <a:r>
              <a:rPr lang="zh-TW" altLang="en-US" sz="2800" b="1" dirty="0" smtClean="0"/>
              <a:t>。燒王船原意是送瘟疫出海</a:t>
            </a:r>
            <a:r>
              <a:rPr lang="zh-TW" altLang="en-US" sz="2800" b="1" dirty="0"/>
              <a:t>，</a:t>
            </a:r>
            <a:r>
              <a:rPr lang="zh-TW" altLang="en-US" sz="2800" b="1" dirty="0" smtClean="0"/>
              <a:t>如今演變</a:t>
            </a:r>
            <a:r>
              <a:rPr lang="zh-TW" altLang="en-US" sz="2800" b="1" dirty="0"/>
              <a:t>成祈安降福的</a:t>
            </a:r>
            <a:r>
              <a:rPr lang="zh-TW" altLang="en-US" sz="2800" b="1" dirty="0" smtClean="0"/>
              <a:t>活動</a:t>
            </a:r>
            <a:r>
              <a:rPr lang="zh-TW" altLang="en-US" sz="2800" b="1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704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845272"/>
            <a:ext cx="7615017" cy="537273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17735" y="1021087"/>
            <a:ext cx="27018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3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野狼拿著大麻葉，大麻是</a:t>
            </a:r>
            <a:r>
              <a:rPr lang="zh-TW" altLang="en-US" sz="2800" b="1" dirty="0">
                <a:solidFill>
                  <a:srgbClr val="FF0000"/>
                </a:solidFill>
              </a:rPr>
              <a:t>中樞神經迷幻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劑</a:t>
            </a:r>
            <a:r>
              <a:rPr lang="zh-TW" altLang="en-US" sz="2800" b="1" dirty="0" smtClean="0"/>
              <a:t>，屬於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二級</a:t>
            </a:r>
            <a:r>
              <a:rPr lang="zh-TW" altLang="en-US" sz="2800" b="1" dirty="0">
                <a:solidFill>
                  <a:srgbClr val="FF0000"/>
                </a:solidFill>
              </a:rPr>
              <a:t>毒品</a:t>
            </a:r>
            <a:r>
              <a:rPr lang="zh-TW" altLang="en-US" sz="2800" b="1" dirty="0"/>
              <a:t>。青少年時期使用大麻會造成</a:t>
            </a:r>
            <a:r>
              <a:rPr lang="zh-TW" altLang="en-US" sz="2800" b="1" dirty="0" smtClean="0"/>
              <a:t>智力下降</a:t>
            </a:r>
            <a:r>
              <a:rPr lang="zh-TW" altLang="en-US" sz="2800" b="1" dirty="0"/>
              <a:t>，記憶及學習能力降低，且大麻帶來的幻覺作用會造成知覺</a:t>
            </a:r>
            <a:r>
              <a:rPr lang="zh-TW" altLang="en-US" sz="2800" b="1" dirty="0" smtClean="0"/>
              <a:t>異常，造成意外。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72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12" y="1479946"/>
            <a:ext cx="7010121" cy="488543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74141" y="638083"/>
            <a:ext cx="33088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4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>
                <a:solidFill>
                  <a:srgbClr val="FF0000"/>
                </a:solidFill>
              </a:rPr>
              <a:t>中樞神經迷幻劑</a:t>
            </a:r>
            <a:r>
              <a:rPr lang="zh-TW" altLang="en-US" sz="2800" b="1" dirty="0" smtClean="0"/>
              <a:t>，吸食後產生幻覺，如二級毒品大麻、類大麻</a:t>
            </a:r>
            <a:r>
              <a:rPr lang="en-US" altLang="zh-TW" sz="2800" b="1" dirty="0" smtClean="0"/>
              <a:t>(K2)</a:t>
            </a:r>
            <a:r>
              <a:rPr lang="zh-TW" altLang="en-US" sz="2800" b="1" dirty="0" smtClean="0"/>
              <a:t>、</a:t>
            </a:r>
            <a:r>
              <a:rPr lang="en-US" altLang="zh-TW" sz="2800" b="1" dirty="0" smtClean="0"/>
              <a:t>LSD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(</a:t>
            </a:r>
            <a:r>
              <a:rPr lang="zh-TW" altLang="en-US" sz="2800" b="1" dirty="0" smtClean="0"/>
              <a:t>一粒沙</a:t>
            </a:r>
            <a:r>
              <a:rPr lang="en-US" altLang="zh-TW" sz="2800" b="1" dirty="0" smtClean="0"/>
              <a:t>)</a:t>
            </a:r>
            <a:r>
              <a:rPr lang="zh-TW" altLang="en-US" sz="2800" b="1" dirty="0" smtClean="0"/>
              <a:t>、四級毒品火狐狸。</a:t>
            </a:r>
            <a:endParaRPr lang="en-US" altLang="zh-TW" sz="2800" b="1" dirty="0" smtClean="0"/>
          </a:p>
        </p:txBody>
      </p:sp>
      <p:sp>
        <p:nvSpPr>
          <p:cNvPr id="4" name="矩形 3"/>
          <p:cNvSpPr/>
          <p:nvPr/>
        </p:nvSpPr>
        <p:spPr>
          <a:xfrm>
            <a:off x="1774141" y="3922662"/>
            <a:ext cx="3308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/>
              <a:t>5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毒品類別尚有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中樞神經興奮劑</a:t>
            </a:r>
            <a:r>
              <a:rPr lang="en-US" altLang="zh-TW" sz="2800" b="1" dirty="0" smtClean="0"/>
              <a:t>(</a:t>
            </a:r>
            <a:r>
              <a:rPr lang="zh-TW" altLang="en-US" sz="2800" b="1" dirty="0" smtClean="0"/>
              <a:t>古柯鹼、搖頭丸、安非他命</a:t>
            </a:r>
            <a:r>
              <a:rPr lang="en-US" altLang="zh-TW" sz="2800" b="1" dirty="0" smtClean="0"/>
              <a:t>)</a:t>
            </a:r>
            <a:r>
              <a:rPr lang="zh-TW" altLang="en-US" sz="2800" b="1" dirty="0" smtClean="0"/>
              <a:t>，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中樞神經抑制劑</a:t>
            </a:r>
            <a:r>
              <a:rPr lang="en-US" altLang="zh-TW" sz="2800" b="1" dirty="0" smtClean="0"/>
              <a:t>(</a:t>
            </a:r>
            <a:r>
              <a:rPr lang="zh-TW" altLang="en-US" sz="2800" b="1" dirty="0" smtClean="0"/>
              <a:t>海洛因、</a:t>
            </a:r>
            <a:r>
              <a:rPr lang="en-US" altLang="zh-TW" sz="2800" b="1" dirty="0" smtClean="0"/>
              <a:t>K</a:t>
            </a:r>
            <a:r>
              <a:rPr lang="zh-TW" altLang="en-US" sz="2800" b="1" dirty="0" smtClean="0"/>
              <a:t>他命</a:t>
            </a:r>
            <a:r>
              <a:rPr lang="en-US" altLang="zh-TW" sz="2800" b="1" dirty="0" smtClean="0"/>
              <a:t>)</a:t>
            </a:r>
            <a:r>
              <a:rPr lang="zh-TW" altLang="en-US" sz="2800" b="1" dirty="0" smtClean="0"/>
              <a:t>。</a:t>
            </a:r>
            <a:endParaRPr lang="en-US" altLang="zh-TW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57683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778" y="1299883"/>
            <a:ext cx="6886589" cy="48192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20930" y="2099329"/>
            <a:ext cx="33088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6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>
                <a:solidFill>
                  <a:srgbClr val="FF0000"/>
                </a:solidFill>
              </a:rPr>
              <a:t>使用毒品會造成身體的傷害</a:t>
            </a:r>
            <a:r>
              <a:rPr lang="zh-TW" altLang="en-US" sz="2800" b="1" dirty="0" smtClean="0"/>
              <a:t>，造成大腦損傷、記憶衰退、身</a:t>
            </a:r>
            <a:r>
              <a:rPr lang="zh-TW" altLang="en-US" sz="2800" b="1" dirty="0"/>
              <a:t>體</a:t>
            </a:r>
            <a:r>
              <a:rPr lang="zh-TW" altLang="en-US" sz="2800" b="1" dirty="0" smtClean="0"/>
              <a:t>顫抖、產生幻覺、免疫功能下降、膀胱縮小、共用針頭傳染疾病等。</a:t>
            </a:r>
            <a:endParaRPr lang="en-US" altLang="zh-TW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1610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240" y="1290918"/>
            <a:ext cx="6989488" cy="484400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48392" y="1188245"/>
            <a:ext cx="33088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/>
              <a:t>7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/>
              <a:t>大腦有一套獎勵機制，刺激多巴胺，產生愉悅感，一旦施用毒品使多巴胺的刺激超量，過量多巴胺會讓大腦記得做過快樂的事</a:t>
            </a:r>
            <a:r>
              <a:rPr lang="en-US" altLang="zh-TW" sz="2800" b="1" dirty="0" smtClean="0"/>
              <a:t>(</a:t>
            </a:r>
            <a:r>
              <a:rPr lang="zh-TW" altLang="en-US" sz="2800" b="1" dirty="0" smtClean="0"/>
              <a:t>施用毒品</a:t>
            </a:r>
            <a:r>
              <a:rPr lang="en-US" altLang="zh-TW" sz="2800" b="1" dirty="0" smtClean="0"/>
              <a:t>)</a:t>
            </a:r>
            <a:r>
              <a:rPr lang="zh-TW" altLang="en-US" sz="2800" b="1" dirty="0" smtClean="0"/>
              <a:t>，並在停止使用後產生痛苦，並追求施用毒品快感。</a:t>
            </a:r>
            <a:endParaRPr lang="en-US" altLang="zh-TW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6465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883" y="1272988"/>
            <a:ext cx="7227860" cy="506805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48636" y="2037301"/>
            <a:ext cx="33088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/>
              <a:t>引導</a:t>
            </a:r>
            <a:r>
              <a:rPr lang="en-US" altLang="zh-TW" sz="2800" b="1" dirty="0" smtClean="0"/>
              <a:t>8</a:t>
            </a:r>
            <a:r>
              <a:rPr lang="zh-TW" altLang="en-US" sz="2800" b="1" dirty="0" smtClean="0"/>
              <a:t>：</a:t>
            </a:r>
            <a:endParaRPr lang="en-US" altLang="zh-TW" sz="2800" b="1" dirty="0" smtClean="0"/>
          </a:p>
          <a:p>
            <a:r>
              <a:rPr lang="zh-TW" altLang="en-US" sz="2800" b="1" dirty="0" smtClean="0">
                <a:solidFill>
                  <a:srgbClr val="FF0000"/>
                </a:solidFill>
              </a:rPr>
              <a:t>新興毒品</a:t>
            </a:r>
            <a:r>
              <a:rPr lang="zh-TW" altLang="en-US" sz="2800" b="1" dirty="0" smtClean="0"/>
              <a:t>猖獗，圖片中狐狸嘴巴吐出即是彩虹菸、另外新興毒品尚有果凍、跳跳糖、咖啡包等多樣類型，須提醒學生小心誤食。</a:t>
            </a:r>
            <a:endParaRPr lang="en-US" altLang="zh-TW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96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327</TotalTime>
  <Words>1314</Words>
  <Application>Microsoft Office PowerPoint</Application>
  <PresentationFormat>寬螢幕</PresentationFormat>
  <Paragraphs>116</Paragraphs>
  <Slides>35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2" baseType="lpstr">
      <vt:lpstr>HY중고딕</vt:lpstr>
      <vt:lpstr>微軟正黑體</vt:lpstr>
      <vt:lpstr>標楷體</vt:lpstr>
      <vt:lpstr>Arial</vt:lpstr>
      <vt:lpstr>Century Gothic</vt:lpstr>
      <vt:lpstr>Wingdings 3</vt:lpstr>
      <vt:lpstr>絲縷</vt:lpstr>
      <vt:lpstr>府城拒毒戰 內容簡介</vt:lpstr>
      <vt:lpstr>為什麼你會坐在這裡</vt:lpstr>
      <vt:lpstr>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正義角色涵義</vt:lpstr>
      <vt:lpstr> 暗黑角色涵義</vt:lpstr>
      <vt:lpstr>府城拒毒戰 桌遊介紹</vt:lpstr>
      <vt:lpstr>卡牌種類-正義卡</vt:lpstr>
      <vt:lpstr>卡牌種類-暗黑卡</vt:lpstr>
      <vt:lpstr>卡牌種類-正義技能卡</vt:lpstr>
      <vt:lpstr>卡牌種類-暗黑技能卡</vt:lpstr>
      <vt:lpstr>卡牌種類-追擊卡</vt:lpstr>
      <vt:lpstr>玩法</vt:lpstr>
      <vt:lpstr>進階玩法</vt:lpstr>
      <vt:lpstr>PowerPoint 簡報</vt:lpstr>
      <vt:lpstr>結語</vt:lpstr>
    </vt:vector>
  </TitlesOfParts>
  <Company>C.M.T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府城拒毒戰</dc:title>
  <dc:creator>ASUS</dc:creator>
  <cp:lastModifiedBy>ASUS</cp:lastModifiedBy>
  <cp:revision>66</cp:revision>
  <dcterms:created xsi:type="dcterms:W3CDTF">2018-12-07T07:27:40Z</dcterms:created>
  <dcterms:modified xsi:type="dcterms:W3CDTF">2018-12-27T02:37:34Z</dcterms:modified>
</cp:coreProperties>
</file>